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5818-96C5-48CC-AA06-D7124DEEC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PHD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DA2E2-3900-4C28-B482-5608D917C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Kunal Ray</a:t>
            </a:r>
          </a:p>
          <a:p>
            <a:r>
              <a:rPr lang="en-US" dirty="0"/>
              <a:t>Batch 39</a:t>
            </a:r>
          </a:p>
          <a:p>
            <a:r>
              <a:rPr lang="en-US" dirty="0"/>
              <a:t>INSOFE</a:t>
            </a:r>
          </a:p>
        </p:txBody>
      </p:sp>
    </p:spTree>
    <p:extLst>
      <p:ext uri="{BB962C8B-B14F-4D97-AF65-F5344CB8AC3E}">
        <p14:creationId xmlns:p14="http://schemas.microsoft.com/office/powerpoint/2010/main" val="121243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0BCF5-ACA5-4C9A-8250-52FBEC8C71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234" y="2286000"/>
            <a:ext cx="8123669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77F8BB-4D80-4657-9CE1-C5CDB5B0D7ED}"/>
              </a:ext>
            </a:extLst>
          </p:cNvPr>
          <p:cNvSpPr/>
          <p:nvPr/>
        </p:nvSpPr>
        <p:spPr>
          <a:xfrm>
            <a:off x="2374490" y="2957052"/>
            <a:ext cx="7300452" cy="936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84CE3-58F1-45F3-AE5C-43D765CD24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425510"/>
            <a:ext cx="9720262" cy="37437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522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17E4B2-274A-4FCB-97AC-DF040A9A0E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93" y="2084832"/>
            <a:ext cx="4927632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1EE73-2B4B-46E6-8E07-D757790BD2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3393" y="2084832"/>
            <a:ext cx="5292865" cy="4022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947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A1B378-E739-44A4-BFB8-9C6F209A3A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345" y="2286000"/>
            <a:ext cx="6737447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2106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A3685C-8097-4E45-A768-96404ACCA1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73" y="2024319"/>
            <a:ext cx="4444077" cy="3967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F71FC-43C0-45B5-8840-7CE8582180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0123" y="2024319"/>
            <a:ext cx="4444077" cy="3967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4B14E2-4839-40E4-BE9C-DE3812AAD85E}"/>
              </a:ext>
            </a:extLst>
          </p:cNvPr>
          <p:cNvCxnSpPr>
            <a:cxnSpLocks/>
          </p:cNvCxnSpPr>
          <p:nvPr/>
        </p:nvCxnSpPr>
        <p:spPr>
          <a:xfrm flipV="1">
            <a:off x="3657600" y="3679724"/>
            <a:ext cx="1939413" cy="20647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B721B8-E180-41F4-9509-7F6993726DB5}"/>
              </a:ext>
            </a:extLst>
          </p:cNvPr>
          <p:cNvCxnSpPr>
            <a:cxnSpLocks/>
          </p:cNvCxnSpPr>
          <p:nvPr/>
        </p:nvCxnSpPr>
        <p:spPr>
          <a:xfrm>
            <a:off x="2344994" y="3834581"/>
            <a:ext cx="1968909" cy="14010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28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30CE00-93A8-47BA-BBB7-3A9826C1E0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609" y="2286000"/>
            <a:ext cx="7444920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86D188-5070-4BA9-BCF8-78B32E67D429}"/>
              </a:ext>
            </a:extLst>
          </p:cNvPr>
          <p:cNvCxnSpPr>
            <a:cxnSpLocks/>
          </p:cNvCxnSpPr>
          <p:nvPr/>
        </p:nvCxnSpPr>
        <p:spPr>
          <a:xfrm>
            <a:off x="3495368" y="4623620"/>
            <a:ext cx="5228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20D94D-3DB0-49C3-A097-26810445589C}"/>
              </a:ext>
            </a:extLst>
          </p:cNvPr>
          <p:cNvCxnSpPr>
            <a:cxnSpLocks/>
          </p:cNvCxnSpPr>
          <p:nvPr/>
        </p:nvCxnSpPr>
        <p:spPr>
          <a:xfrm>
            <a:off x="3495368" y="4857136"/>
            <a:ext cx="5228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7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5588FF-CFC5-4889-B4E8-3358CF7E8B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609" y="2286000"/>
            <a:ext cx="7444920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8E1790-3461-45E0-9E0A-B5162FF23CD7}"/>
              </a:ext>
            </a:extLst>
          </p:cNvPr>
          <p:cNvCxnSpPr>
            <a:cxnSpLocks/>
          </p:cNvCxnSpPr>
          <p:nvPr/>
        </p:nvCxnSpPr>
        <p:spPr>
          <a:xfrm>
            <a:off x="3487994" y="4623620"/>
            <a:ext cx="5228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C14B47-39D0-417B-A67C-B87C6EC45787}"/>
              </a:ext>
            </a:extLst>
          </p:cNvPr>
          <p:cNvCxnSpPr>
            <a:cxnSpLocks/>
          </p:cNvCxnSpPr>
          <p:nvPr/>
        </p:nvCxnSpPr>
        <p:spPr>
          <a:xfrm>
            <a:off x="3487994" y="4923504"/>
            <a:ext cx="5228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4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189CEF-E0A7-43E9-B7E3-88C77A1F8A5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48A78B-3682-4A48-963B-0C7E63D9D2F6}"/>
              </a:ext>
            </a:extLst>
          </p:cNvPr>
          <p:cNvCxnSpPr/>
          <p:nvPr/>
        </p:nvCxnSpPr>
        <p:spPr>
          <a:xfrm>
            <a:off x="5840361" y="4815348"/>
            <a:ext cx="2979174" cy="16960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5E238D-1AD4-4024-8956-6B4662A461F9}"/>
              </a:ext>
            </a:extLst>
          </p:cNvPr>
          <p:cNvCxnSpPr>
            <a:cxnSpLocks/>
          </p:cNvCxnSpPr>
          <p:nvPr/>
        </p:nvCxnSpPr>
        <p:spPr>
          <a:xfrm>
            <a:off x="3340510" y="4395019"/>
            <a:ext cx="3023419" cy="58993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44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110A2-79F7-4AF2-B1D7-A4067A6F7C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F0D27-2401-45A7-8C50-E6C7222221B4}"/>
              </a:ext>
            </a:extLst>
          </p:cNvPr>
          <p:cNvCxnSpPr>
            <a:cxnSpLocks/>
          </p:cNvCxnSpPr>
          <p:nvPr/>
        </p:nvCxnSpPr>
        <p:spPr>
          <a:xfrm>
            <a:off x="3841955" y="4372897"/>
            <a:ext cx="3001297" cy="53831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3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169C3D-C726-45FA-86BF-030B50D9B8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FAFDB6EC-284B-41BE-A56B-E2C59BEEDD2E}"/>
              </a:ext>
            </a:extLst>
          </p:cNvPr>
          <p:cNvSpPr/>
          <p:nvPr/>
        </p:nvSpPr>
        <p:spPr>
          <a:xfrm>
            <a:off x="9630697" y="3480619"/>
            <a:ext cx="2411361" cy="25809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spread for ‘YES’</a:t>
            </a:r>
          </a:p>
        </p:txBody>
      </p:sp>
    </p:spTree>
    <p:extLst>
      <p:ext uri="{BB962C8B-B14F-4D97-AF65-F5344CB8AC3E}">
        <p14:creationId xmlns:p14="http://schemas.microsoft.com/office/powerpoint/2010/main" val="290307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C9EF-3BBA-41E4-8816-422AB3D4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BC7DF0-9EB4-4B01-91F0-1359E6B55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50006"/>
              </p:ext>
            </p:extLst>
          </p:nvPr>
        </p:nvGraphicFramePr>
        <p:xfrm>
          <a:off x="1447800" y="2084832"/>
          <a:ext cx="9296400" cy="4187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551">
                  <a:extLst>
                    <a:ext uri="{9D8B030D-6E8A-4147-A177-3AD203B41FA5}">
                      <a16:colId xmlns:a16="http://schemas.microsoft.com/office/drawing/2014/main" val="2383009594"/>
                    </a:ext>
                  </a:extLst>
                </a:gridCol>
                <a:gridCol w="1610713">
                  <a:extLst>
                    <a:ext uri="{9D8B030D-6E8A-4147-A177-3AD203B41FA5}">
                      <a16:colId xmlns:a16="http://schemas.microsoft.com/office/drawing/2014/main" val="1010285520"/>
                    </a:ext>
                  </a:extLst>
                </a:gridCol>
                <a:gridCol w="5006136">
                  <a:extLst>
                    <a:ext uri="{9D8B030D-6E8A-4147-A177-3AD203B41FA5}">
                      <a16:colId xmlns:a16="http://schemas.microsoft.com/office/drawing/2014/main" val="3535079196"/>
                    </a:ext>
                  </a:extLst>
                </a:gridCol>
              </a:tblGrid>
              <a:tr h="299139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Train.csv: Flight Trip Details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08161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Attribute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9478853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FlightNumber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603815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Travel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216362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Month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Travel Month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125799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DayofMonth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Travel Date – day of Travel Month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009647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DayofWeek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Categorical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Day of week (1 to 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726540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ScheduledDepTime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 Stamp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 flight departure time at Origin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340453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ScheduledArrTime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 Stamp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 flight arrival time at Destination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2844135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ScheduledTravelTime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Scheduled travel time in minutes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708643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Origin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Flight starting location code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219854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Destination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Flight destination location code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5747114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Distance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Distance in miles b/w origin &amp; destination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088009"/>
                  </a:ext>
                </a:extLst>
              </a:tr>
              <a:tr h="2991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ActualArrivalTimeStamp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 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Flight Actual Arrival </a:t>
                      </a:r>
                      <a:r>
                        <a:rPr lang="en-US" sz="1800" dirty="0" err="1">
                          <a:effectLst/>
                        </a:rPr>
                        <a:t>TimeStamp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5635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58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AEB8CA-DFFD-430D-9BD6-7FF4A5C441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33037B61-31E3-4571-BF73-C9485DD7F268}"/>
              </a:ext>
            </a:extLst>
          </p:cNvPr>
          <p:cNvSpPr/>
          <p:nvPr/>
        </p:nvSpPr>
        <p:spPr>
          <a:xfrm>
            <a:off x="9520353" y="3067665"/>
            <a:ext cx="2411361" cy="25809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spread for ‘YES’</a:t>
            </a:r>
          </a:p>
        </p:txBody>
      </p:sp>
    </p:spTree>
    <p:extLst>
      <p:ext uri="{BB962C8B-B14F-4D97-AF65-F5344CB8AC3E}">
        <p14:creationId xmlns:p14="http://schemas.microsoft.com/office/powerpoint/2010/main" val="20675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7C9D6-01ED-4F19-922A-C33FA7FADF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F36E98-668E-485F-8629-A055F1401694}"/>
              </a:ext>
            </a:extLst>
          </p:cNvPr>
          <p:cNvCxnSpPr>
            <a:cxnSpLocks/>
          </p:cNvCxnSpPr>
          <p:nvPr/>
        </p:nvCxnSpPr>
        <p:spPr>
          <a:xfrm flipV="1">
            <a:off x="5346290" y="3723969"/>
            <a:ext cx="3008671" cy="34658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986DFF59-7BB7-408A-A80B-3746DA457C62}"/>
              </a:ext>
            </a:extLst>
          </p:cNvPr>
          <p:cNvSpPr/>
          <p:nvPr/>
        </p:nvSpPr>
        <p:spPr>
          <a:xfrm>
            <a:off x="9520353" y="3067665"/>
            <a:ext cx="2411361" cy="25809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spread for ‘YES’</a:t>
            </a:r>
          </a:p>
        </p:txBody>
      </p:sp>
    </p:spTree>
    <p:extLst>
      <p:ext uri="{BB962C8B-B14F-4D97-AF65-F5344CB8AC3E}">
        <p14:creationId xmlns:p14="http://schemas.microsoft.com/office/powerpoint/2010/main" val="227838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E38853-6CA3-4700-A3C9-29771CC20F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13A82929-034B-4345-9BFE-4A7E9E01A4A3}"/>
              </a:ext>
            </a:extLst>
          </p:cNvPr>
          <p:cNvSpPr/>
          <p:nvPr/>
        </p:nvSpPr>
        <p:spPr>
          <a:xfrm>
            <a:off x="9520353" y="3067665"/>
            <a:ext cx="2411361" cy="25809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spread for ‘YES’</a:t>
            </a:r>
          </a:p>
        </p:txBody>
      </p:sp>
    </p:spTree>
    <p:extLst>
      <p:ext uri="{BB962C8B-B14F-4D97-AF65-F5344CB8AC3E}">
        <p14:creationId xmlns:p14="http://schemas.microsoft.com/office/powerpoint/2010/main" val="383453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74074C-11C9-4EEB-811E-7B58D34701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4AD462-F3C9-4813-B50A-40C6E6F6EDD4}"/>
              </a:ext>
            </a:extLst>
          </p:cNvPr>
          <p:cNvCxnSpPr>
            <a:cxnSpLocks/>
          </p:cNvCxnSpPr>
          <p:nvPr/>
        </p:nvCxnSpPr>
        <p:spPr>
          <a:xfrm>
            <a:off x="3163529" y="4417142"/>
            <a:ext cx="59329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F57B4-7582-4CDD-9983-6C5E90C96D89}"/>
              </a:ext>
            </a:extLst>
          </p:cNvPr>
          <p:cNvCxnSpPr>
            <a:cxnSpLocks/>
          </p:cNvCxnSpPr>
          <p:nvPr/>
        </p:nvCxnSpPr>
        <p:spPr>
          <a:xfrm>
            <a:off x="3163528" y="4001729"/>
            <a:ext cx="59329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66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BC3C83-4374-4815-86C5-22EAB13284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647" y="2286000"/>
            <a:ext cx="642484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71EDDB-7A03-40E5-8A28-5336878FD916}"/>
              </a:ext>
            </a:extLst>
          </p:cNvPr>
          <p:cNvCxnSpPr/>
          <p:nvPr/>
        </p:nvCxnSpPr>
        <p:spPr>
          <a:xfrm flipV="1">
            <a:off x="3156155" y="3967316"/>
            <a:ext cx="5766619" cy="589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B28064-ED1D-41B0-B226-90E538260BF0}"/>
              </a:ext>
            </a:extLst>
          </p:cNvPr>
          <p:cNvCxnSpPr/>
          <p:nvPr/>
        </p:nvCxnSpPr>
        <p:spPr>
          <a:xfrm flipV="1">
            <a:off x="3163529" y="4358148"/>
            <a:ext cx="5766619" cy="589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5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B96D0-4ECC-407F-94DB-59DC303E8F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493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BFF1-4F05-4413-BCF5-24B619C002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154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E828BE-6A3F-4CD9-9C1F-8150F1BE27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341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385CD3-7086-4568-80AC-001818F506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119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905953-555F-4F57-8449-DC1061A731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044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70A7-F265-4A83-B37A-8BEC1272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DA92D0-04D4-48D8-B479-D90FA640B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625546"/>
              </p:ext>
            </p:extLst>
          </p:nvPr>
        </p:nvGraphicFramePr>
        <p:xfrm>
          <a:off x="1570702" y="2084832"/>
          <a:ext cx="9173496" cy="450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4125">
                  <a:extLst>
                    <a:ext uri="{9D8B030D-6E8A-4147-A177-3AD203B41FA5}">
                      <a16:colId xmlns:a16="http://schemas.microsoft.com/office/drawing/2014/main" val="1072442836"/>
                    </a:ext>
                  </a:extLst>
                </a:gridCol>
                <a:gridCol w="1589419">
                  <a:extLst>
                    <a:ext uri="{9D8B030D-6E8A-4147-A177-3AD203B41FA5}">
                      <a16:colId xmlns:a16="http://schemas.microsoft.com/office/drawing/2014/main" val="816982525"/>
                    </a:ext>
                  </a:extLst>
                </a:gridCol>
                <a:gridCol w="4939952">
                  <a:extLst>
                    <a:ext uri="{9D8B030D-6E8A-4147-A177-3AD203B41FA5}">
                      <a16:colId xmlns:a16="http://schemas.microsoft.com/office/drawing/2014/main" val="779690275"/>
                    </a:ext>
                  </a:extLst>
                </a:gridCol>
              </a:tblGrid>
              <a:tr h="260191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Weather Data (*hourly.txt)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77864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Attribute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2414544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WeatherStationID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261445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YearMonthDay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423024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Reported as Local Standard 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4878364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SkyConditions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Categorical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SkyConditions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2350492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Visibility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Visibility measured in Statuet Miles (SM)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731265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DBT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Dry Bulb Temperature – reported in deg 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2787667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DewPointTemp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 deg 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02548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RelativeHumidityPercent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 %age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054388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WindSpeed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Reported in knots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299900"/>
                  </a:ext>
                </a:extLst>
              </a:tr>
              <a:tr h="5328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WindDirection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Direction from which wind blows. Reported to nearest degree, from true north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8105915"/>
                  </a:ext>
                </a:extLst>
              </a:tr>
              <a:tr h="2601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WindGustValue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Maximum 5-second peak wind speed measured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64208"/>
                  </a:ext>
                </a:extLst>
              </a:tr>
              <a:tr h="5328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StationPressure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pressure felt at that station or spot, but not adjusted to an equivalent at sea level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6854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82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EB30-2B3C-4E86-AB0E-FBA6AC1C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BB10D0-25AF-4A82-A734-F20F6E6054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40" y="2286000"/>
            <a:ext cx="6367258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0104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562B-4810-4B68-8092-A4430F86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with holiday calendar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BD172-A251-49BC-B401-AB249F2881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72" y="2286000"/>
            <a:ext cx="887339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606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0D61-6A53-492C-9F78-96F5CC0F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 of holiday calendar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0F36BD-D390-4EF2-A984-6BE93116B7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6" y="2516187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475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21FB-5FBB-442C-9192-1963B53C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– dew point temp: DBT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0B403-47F1-4A8E-B11F-87414FE9BA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427741"/>
            <a:ext cx="9720262" cy="37392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8490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F16E-7FD9-4548-8475-7674C1B0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density altitude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19DDA-1A90-4AB7-9A68-5ADCA44D8F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676" y="1971725"/>
            <a:ext cx="8562975" cy="1200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3DA94-0798-4FB9-A380-28A5DC2F1B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4540" y="3429000"/>
            <a:ext cx="6465324" cy="28437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785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9D64-DA50-4032-9094-5C0204A2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- logistic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57C218-7F7E-42DC-9965-563B004622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1823012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556F0E-36F6-46AF-843F-9B0EC1601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788033"/>
              </p:ext>
            </p:extLst>
          </p:nvPr>
        </p:nvGraphicFramePr>
        <p:xfrm>
          <a:off x="2915538" y="5486225"/>
          <a:ext cx="5937250" cy="1244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>
                  <a:extLst>
                    <a:ext uri="{9D8B030D-6E8A-4147-A177-3AD203B41FA5}">
                      <a16:colId xmlns:a16="http://schemas.microsoft.com/office/drawing/2014/main" val="1361001139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3417678651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365539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Metric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Validation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903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0.8449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0.8485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0736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Sensitivity/Recall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0.346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9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Precision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0.6977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368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0.4448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0.465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551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36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2DF6-74EB-4747-96E6-84552F25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cart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377C62-90A3-429A-B510-09A9B58A2A8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4211"/>
          <a:stretch/>
        </p:blipFill>
        <p:spPr bwMode="auto">
          <a:xfrm>
            <a:off x="1512189" y="2084832"/>
            <a:ext cx="8743950" cy="2262728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C072CB-B774-48AF-B9E8-F7F05007F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46443"/>
              </p:ext>
            </p:extLst>
          </p:nvPr>
        </p:nvGraphicFramePr>
        <p:xfrm>
          <a:off x="3144139" y="4911039"/>
          <a:ext cx="5480050" cy="1244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3680">
                  <a:extLst>
                    <a:ext uri="{9D8B030D-6E8A-4147-A177-3AD203B41FA5}">
                      <a16:colId xmlns:a16="http://schemas.microsoft.com/office/drawing/2014/main" val="3493874253"/>
                    </a:ext>
                  </a:extLst>
                </a:gridCol>
                <a:gridCol w="2706370">
                  <a:extLst>
                    <a:ext uri="{9D8B030D-6E8A-4147-A177-3AD203B41FA5}">
                      <a16:colId xmlns:a16="http://schemas.microsoft.com/office/drawing/2014/main" val="156342446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Validation Performance of basic CART Model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23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034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0.3393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19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0.9522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986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0.3533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97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24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1CDB-4F00-424F-9C96-C317E81D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Tuned model cart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11EEC-0CC4-43E3-8BC6-1414031773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1734522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0CD997-56F5-4B49-91CD-7B58D9E2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40441"/>
              </p:ext>
            </p:extLst>
          </p:nvPr>
        </p:nvGraphicFramePr>
        <p:xfrm>
          <a:off x="3144138" y="5449354"/>
          <a:ext cx="5480050" cy="1244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3680">
                  <a:extLst>
                    <a:ext uri="{9D8B030D-6E8A-4147-A177-3AD203B41FA5}">
                      <a16:colId xmlns:a16="http://schemas.microsoft.com/office/drawing/2014/main" val="1880728870"/>
                    </a:ext>
                  </a:extLst>
                </a:gridCol>
                <a:gridCol w="2706370">
                  <a:extLst>
                    <a:ext uri="{9D8B030D-6E8A-4147-A177-3AD203B41FA5}">
                      <a16:colId xmlns:a16="http://schemas.microsoft.com/office/drawing/2014/main" val="316128879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Validation Performance of tuned CART Model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78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0.8378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413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0.3710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955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0.9474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7599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0.3768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203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154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1EE6-0822-42D1-B8A9-54F8C231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6CA2E-779F-409F-8C9F-E6E1540B53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29" y="1614947"/>
            <a:ext cx="7829865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407633-8CD7-4C1C-B5A0-9F255073B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76644"/>
              </p:ext>
            </p:extLst>
          </p:nvPr>
        </p:nvGraphicFramePr>
        <p:xfrm>
          <a:off x="3144136" y="5727954"/>
          <a:ext cx="5480050" cy="108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3680">
                  <a:extLst>
                    <a:ext uri="{9D8B030D-6E8A-4147-A177-3AD203B41FA5}">
                      <a16:colId xmlns:a16="http://schemas.microsoft.com/office/drawing/2014/main" val="2119029905"/>
                    </a:ext>
                  </a:extLst>
                </a:gridCol>
                <a:gridCol w="2706370">
                  <a:extLst>
                    <a:ext uri="{9D8B030D-6E8A-4147-A177-3AD203B41FA5}">
                      <a16:colId xmlns:a16="http://schemas.microsoft.com/office/drawing/2014/main" val="1864008569"/>
                    </a:ext>
                  </a:extLst>
                </a:gridCol>
              </a:tblGrid>
              <a:tr h="12907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Validation Performance of basic RF Model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57942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813318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Sensitivity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0.4118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175061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Specificity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0.9628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49909"/>
                  </a:ext>
                </a:extLst>
              </a:tr>
              <a:tr h="1290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F1 Score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0.4483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722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035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7FF-18E4-4AA1-B025-75C4FEC5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Tuned model –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BB7C6-795A-4009-BDAC-48AF8F7124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1749271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F634C2-6297-4ADE-BE93-653023FF1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06699"/>
              </p:ext>
            </p:extLst>
          </p:nvPr>
        </p:nvGraphicFramePr>
        <p:xfrm>
          <a:off x="3144138" y="5478851"/>
          <a:ext cx="5480050" cy="1244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3680">
                  <a:extLst>
                    <a:ext uri="{9D8B030D-6E8A-4147-A177-3AD203B41FA5}">
                      <a16:colId xmlns:a16="http://schemas.microsoft.com/office/drawing/2014/main" val="764326911"/>
                    </a:ext>
                  </a:extLst>
                </a:gridCol>
                <a:gridCol w="2706370">
                  <a:extLst>
                    <a:ext uri="{9D8B030D-6E8A-4147-A177-3AD203B41FA5}">
                      <a16:colId xmlns:a16="http://schemas.microsoft.com/office/drawing/2014/main" val="421748702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Validation Performance of tuned RF Model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90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303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0.4186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22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158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0.4561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03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53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C612-271B-4624-BC21-A6CD31AB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0C4D2D-19C6-4EB2-BF72-E847FC860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764987"/>
              </p:ext>
            </p:extLst>
          </p:nvPr>
        </p:nvGraphicFramePr>
        <p:xfrm>
          <a:off x="1024127" y="1848858"/>
          <a:ext cx="9720072" cy="1680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1667">
                  <a:extLst>
                    <a:ext uri="{9D8B030D-6E8A-4147-A177-3AD203B41FA5}">
                      <a16:colId xmlns:a16="http://schemas.microsoft.com/office/drawing/2014/main" val="42620275"/>
                    </a:ext>
                  </a:extLst>
                </a:gridCol>
                <a:gridCol w="1684120">
                  <a:extLst>
                    <a:ext uri="{9D8B030D-6E8A-4147-A177-3AD203B41FA5}">
                      <a16:colId xmlns:a16="http://schemas.microsoft.com/office/drawing/2014/main" val="1191437518"/>
                    </a:ext>
                  </a:extLst>
                </a:gridCol>
                <a:gridCol w="5234285">
                  <a:extLst>
                    <a:ext uri="{9D8B030D-6E8A-4147-A177-3AD203B41FA5}">
                      <a16:colId xmlns:a16="http://schemas.microsoft.com/office/drawing/2014/main" val="310223103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Precipitation Data (*hpd.txt)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47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Attribute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415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WeatherStationID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294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YearMonthDay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48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 Stamp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Reported as Local Standard 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545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HourlyPrecip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Precipitation to measure rain fall amount (in mm)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7223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13278F-40BA-484E-88FD-6031DFAF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98604"/>
              </p:ext>
            </p:extLst>
          </p:nvPr>
        </p:nvGraphicFramePr>
        <p:xfrm>
          <a:off x="1024127" y="3791779"/>
          <a:ext cx="9720071" cy="28009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1667">
                  <a:extLst>
                    <a:ext uri="{9D8B030D-6E8A-4147-A177-3AD203B41FA5}">
                      <a16:colId xmlns:a16="http://schemas.microsoft.com/office/drawing/2014/main" val="812235335"/>
                    </a:ext>
                  </a:extLst>
                </a:gridCol>
                <a:gridCol w="1684120">
                  <a:extLst>
                    <a:ext uri="{9D8B030D-6E8A-4147-A177-3AD203B41FA5}">
                      <a16:colId xmlns:a16="http://schemas.microsoft.com/office/drawing/2014/main" val="3649038076"/>
                    </a:ext>
                  </a:extLst>
                </a:gridCol>
                <a:gridCol w="5234284">
                  <a:extLst>
                    <a:ext uri="{9D8B030D-6E8A-4147-A177-3AD203B41FA5}">
                      <a16:colId xmlns:a16="http://schemas.microsoft.com/office/drawing/2014/main" val="42137930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AllStationsData_PHD.txt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832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Attribute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695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WeatherStationID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496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AirportID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807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GroundHeight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GroundHeight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460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StationHeight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StationHeight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721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BarometerHeight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BarometerHeight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941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Latitude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Measure for precise location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394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Longitude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Numeric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Measure for precise location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039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TimeZone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Categorical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TimeZone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6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8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1E90-ECA9-4C98-B266-B590F1A0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c5 with cross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297038-B0EA-48CE-AC3F-D786F3C0A1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1808264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9F011B-6058-4833-8279-80EA7FABF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38798"/>
              </p:ext>
            </p:extLst>
          </p:nvPr>
        </p:nvGraphicFramePr>
        <p:xfrm>
          <a:off x="3127375" y="5597726"/>
          <a:ext cx="5937250" cy="995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3165301010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825578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0.8386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260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0.4977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855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0.9187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597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0.4429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15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90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17EC-4624-4B29-8003-CD94C762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caret (‘</a:t>
            </a:r>
            <a:r>
              <a:rPr lang="en-US" dirty="0" err="1"/>
              <a:t>rfe</a:t>
            </a:r>
            <a:r>
              <a:rPr lang="en-US" dirty="0"/>
              <a:t>’)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9EA5F-ED69-464C-9212-C79561BDDA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58375"/>
            <a:ext cx="9720262" cy="34779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8222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3C96-B951-47D8-B7FF-CAF374F3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</a:t>
            </a:r>
            <a:r>
              <a:rPr lang="en-US" dirty="0" err="1"/>
              <a:t>ada</a:t>
            </a:r>
            <a:r>
              <a:rPr lang="en-US" dirty="0"/>
              <a:t> boost with large subset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7E332-58A5-4E60-8748-5B702C042E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2047961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F6C725-D9A8-49C7-82CC-50ECC8243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152612"/>
              </p:ext>
            </p:extLst>
          </p:nvPr>
        </p:nvGraphicFramePr>
        <p:xfrm>
          <a:off x="2915538" y="5712586"/>
          <a:ext cx="5937250" cy="1120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950078351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597609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0.8438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623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Sensitivity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0.3914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889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Specificity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0.9501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847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F1 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0.4024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749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309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88E8-DA10-440F-AC74-10E227C5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neural net with large subset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0D84AD-CDEF-40A1-A2C2-1FB8A6917A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2084832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1D91A0-95A4-48E0-AB77-A0EA5FB9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544179"/>
              </p:ext>
            </p:extLst>
          </p:nvPr>
        </p:nvGraphicFramePr>
        <p:xfrm>
          <a:off x="3127375" y="5774816"/>
          <a:ext cx="5937250" cy="995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4103527091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2896023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0.8231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9614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0.3937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855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769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 Score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0.3562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118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75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BF45-A72A-430B-A1A9-51A9307E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C5.0 with small subset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1B0A6-BF47-48D6-8AFB-611D2A6F55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2084832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2A029C-732C-4147-9497-579E051A2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74252"/>
              </p:ext>
            </p:extLst>
          </p:nvPr>
        </p:nvGraphicFramePr>
        <p:xfrm>
          <a:off x="2915538" y="5712586"/>
          <a:ext cx="5937250" cy="1120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1785866058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2586403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0.8382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570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Sensitivity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0.3213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474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Specificity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0.9596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699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F1 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0.3484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051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955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7C1A-35D1-4D46-892C-FCFCF5E4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</a:t>
            </a:r>
            <a:r>
              <a:rPr lang="en-US" dirty="0" err="1"/>
              <a:t>ada</a:t>
            </a:r>
            <a:r>
              <a:rPr lang="en-US" dirty="0"/>
              <a:t> boost with small subset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6DE217-AFA3-4327-8BCB-DD846F5D2B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2007367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4138B3-00A4-4D59-B883-B4AB4A912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30501"/>
              </p:ext>
            </p:extLst>
          </p:nvPr>
        </p:nvGraphicFramePr>
        <p:xfrm>
          <a:off x="2915538" y="5659932"/>
          <a:ext cx="5937250" cy="1120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856720431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3098952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0.8391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974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Sensitivity/Recall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0.3801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389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Specificity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0.9469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09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Kappa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0.3849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29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70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778B-7C97-4861-B16E-BFD8026A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– random forest with small subset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04F3FA-5B5E-4961-825E-21ADCB01B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51" y="2084832"/>
            <a:ext cx="7058025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725669-C4AD-4D9A-A8D3-55410941E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77554"/>
              </p:ext>
            </p:extLst>
          </p:nvPr>
        </p:nvGraphicFramePr>
        <p:xfrm>
          <a:off x="2915538" y="5774816"/>
          <a:ext cx="5937250" cy="995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3458949328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731071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0.8305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256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0.3823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204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0.9357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590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Kappa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0.3662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5474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5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5A93-3089-497E-B0BC-57F05A64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magnitude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C2AC85-ECD1-4691-9B50-15B178CC5A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813" y="1865671"/>
            <a:ext cx="8281219" cy="46383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635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2F2F-BB38-4107-AE41-D36CA457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finding proximity of weather 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39DF41-A273-44E2-B634-0947623407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257" y="2286000"/>
            <a:ext cx="7903623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93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1B5D-98EC-401E-BB04-6A9A8DC1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aggregation &amp; imputation of hourly precipitation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C27E01-9117-4A59-9933-488CC9CB4E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632" y="2286000"/>
            <a:ext cx="5856874" cy="4022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579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8550-B9EE-4F57-97DD-482E9EDA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Feature engineering, Aggregation &amp; imputation of hourly weather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F0EF09-FEFC-4057-9CCC-0084FF9BB6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827751"/>
            <a:ext cx="9720262" cy="2939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80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8A1E-E088-42B3-8368-0FDC7A2A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Pre – processing train &amp; test + merging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529F48-D038-48BD-BC6A-D7835EDEC6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830" y="2018464"/>
            <a:ext cx="9154370" cy="1639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2BB63-F40D-42BA-8EDB-9D06E7B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5" y="3777124"/>
            <a:ext cx="112395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2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</TotalTime>
  <Words>621</Words>
  <Application>Microsoft Office PowerPoint</Application>
  <PresentationFormat>Widescreen</PresentationFormat>
  <Paragraphs>276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Times New Roman</vt:lpstr>
      <vt:lpstr>Tw Cen MT</vt:lpstr>
      <vt:lpstr>Tw Cen MT Condensed</vt:lpstr>
      <vt:lpstr>Wingdings 3</vt:lpstr>
      <vt:lpstr>Integral</vt:lpstr>
      <vt:lpstr>PHD presentation</vt:lpstr>
      <vt:lpstr>Data provided</vt:lpstr>
      <vt:lpstr>Data provided</vt:lpstr>
      <vt:lpstr>Data provided</vt:lpstr>
      <vt:lpstr>Problem statement magnitude</vt:lpstr>
      <vt:lpstr>Step 1: finding proximity of weather stations</vt:lpstr>
      <vt:lpstr>Step 2: aggregation &amp; imputation of hourly precipitation data</vt:lpstr>
      <vt:lpstr>Step 3: Feature engineering, Aggregation &amp; imputation of hourly weather data</vt:lpstr>
      <vt:lpstr>Step 4: Pre – processing train &amp; test + merging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Merging with holiday calendar</vt:lpstr>
      <vt:lpstr>Affect of holiday calendar</vt:lpstr>
      <vt:lpstr>Feature engineering – dew point temp: DBT</vt:lpstr>
      <vt:lpstr>Feature engineering: density altitude</vt:lpstr>
      <vt:lpstr>Model building - logistic</vt:lpstr>
      <vt:lpstr>Model building – cart</vt:lpstr>
      <vt:lpstr>Tuned model cart</vt:lpstr>
      <vt:lpstr>Model building – random forest</vt:lpstr>
      <vt:lpstr>Tuned model – random forest</vt:lpstr>
      <vt:lpstr>Model building – c5 with cross validation</vt:lpstr>
      <vt:lpstr>Feature selection – caret (‘rfe’)</vt:lpstr>
      <vt:lpstr>Model building – ada boost with large subset feature selection</vt:lpstr>
      <vt:lpstr>Model building – neural net with large subset feature selection</vt:lpstr>
      <vt:lpstr>Model building – C5.0 with small subset feature selection</vt:lpstr>
      <vt:lpstr>Model building – ada boost with small subset feature selection</vt:lpstr>
      <vt:lpstr>Model building – random forest with small subset feature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presentation</dc:title>
  <dc:creator>Kunal Ray</dc:creator>
  <cp:lastModifiedBy>Kunal Ray</cp:lastModifiedBy>
  <cp:revision>53</cp:revision>
  <dcterms:created xsi:type="dcterms:W3CDTF">2018-07-27T16:51:30Z</dcterms:created>
  <dcterms:modified xsi:type="dcterms:W3CDTF">2018-07-27T17:50:23Z</dcterms:modified>
</cp:coreProperties>
</file>